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3FF"/>
    <a:srgbClr val="C5E2FF"/>
    <a:srgbClr val="EBF5FF"/>
    <a:srgbClr val="4B6A9C"/>
    <a:srgbClr val="3399FF"/>
    <a:srgbClr val="FF9900"/>
    <a:srgbClr val="99CCFF"/>
    <a:srgbClr val="FFD1F3"/>
    <a:srgbClr val="666699"/>
    <a:srgbClr val="043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7" autoAdjust="0"/>
    <p:restoredTop sz="84569" autoAdjust="0"/>
  </p:normalViewPr>
  <p:slideViewPr>
    <p:cSldViewPr>
      <p:cViewPr varScale="1">
        <p:scale>
          <a:sx n="98" d="100"/>
          <a:sy n="98" d="100"/>
        </p:scale>
        <p:origin x="10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19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C73A7-7A88-4585-BF5C-35C2434BDE9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613BD-CDFC-4D09-821B-BB14A4AF734D}">
      <dgm:prSet phldrT="[Текст]" custT="1"/>
      <dgm:spPr>
        <a:solidFill>
          <a:srgbClr val="99CCFF"/>
        </a:solidFill>
      </dgm:spPr>
      <dgm:t>
        <a:bodyPr/>
        <a:lstStyle/>
        <a:p>
          <a:r>
            <a:rPr lang="ru-RU" sz="2800" u="none" smtClean="0">
              <a:solidFill>
                <a:schemeClr val="tx1"/>
              </a:solidFill>
              <a:latin typeface="Franklin Gothic Medium" panose="020B0603020102020204" pitchFamily="34" charset="0"/>
            </a:rPr>
            <a:t>Командная интеллектуальная игра – БиблиоКвиз</a:t>
          </a:r>
          <a:endParaRPr lang="ru-RU" sz="2800" u="none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570E69F-03DF-4EC2-BE62-4F0D3F1ED802}" type="parTrans" cxnId="{28F3FED3-090D-4C91-9252-06C84652973E}">
      <dgm:prSet/>
      <dgm:spPr/>
      <dgm:t>
        <a:bodyPr/>
        <a:lstStyle/>
        <a:p>
          <a:endParaRPr lang="ru-RU"/>
        </a:p>
      </dgm:t>
    </dgm:pt>
    <dgm:pt modelId="{0B21F301-6B0F-4DD5-AC3A-EB8A56979B68}" type="sibTrans" cxnId="{28F3FED3-090D-4C91-9252-06C84652973E}">
      <dgm:prSet/>
      <dgm:spPr/>
      <dgm:t>
        <a:bodyPr/>
        <a:lstStyle/>
        <a:p>
          <a:endParaRPr lang="ru-RU"/>
        </a:p>
      </dgm:t>
    </dgm:pt>
    <dgm:pt modelId="{0E0261C5-101E-476E-B818-E146BA222691}">
      <dgm:prSet phldrT="[Текст]" custT="1"/>
      <dgm:spPr>
        <a:solidFill>
          <a:srgbClr val="C5E2FF"/>
        </a:solidFill>
      </dgm:spPr>
      <dgm:t>
        <a:bodyPr/>
        <a:lstStyle/>
        <a:p>
          <a:r>
            <a:rPr lang="ru-RU" sz="2800" smtClean="0">
              <a:solidFill>
                <a:schemeClr val="tx1"/>
              </a:solidFill>
              <a:latin typeface="Franklin Gothic Medium" panose="020B0603020102020204" pitchFamily="34" charset="0"/>
            </a:rPr>
            <a:t>г. Балаково, Саратовская область</a:t>
          </a:r>
          <a:endParaRPr lang="ru-RU" sz="28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D8E2012-F1C2-438D-ADEB-F81C29F6BF68}" type="parTrans" cxnId="{DE3AAD3C-A444-4128-9A1F-D05893211D1F}">
      <dgm:prSet/>
      <dgm:spPr/>
      <dgm:t>
        <a:bodyPr/>
        <a:lstStyle/>
        <a:p>
          <a:endParaRPr lang="ru-RU"/>
        </a:p>
      </dgm:t>
    </dgm:pt>
    <dgm:pt modelId="{D5D35829-144D-4889-A082-1A42A4E0B7A9}" type="sibTrans" cxnId="{DE3AAD3C-A444-4128-9A1F-D05893211D1F}">
      <dgm:prSet/>
      <dgm:spPr/>
      <dgm:t>
        <a:bodyPr/>
        <a:lstStyle/>
        <a:p>
          <a:endParaRPr lang="ru-RU"/>
        </a:p>
      </dgm:t>
    </dgm:pt>
    <dgm:pt modelId="{93831291-3746-47B1-A25E-0BA9C8EE1ACE}">
      <dgm:prSet phldrT="[Текст]" custT="1"/>
      <dgm:spPr/>
      <dgm:t>
        <a:bodyPr/>
        <a:lstStyle/>
        <a:p>
          <a:r>
            <a:rPr lang="ru-RU" sz="2400" smtClean="0">
              <a:solidFill>
                <a:srgbClr val="C00000"/>
              </a:solidFill>
              <a:latin typeface="Franklin Gothic Medium" panose="020B0603020102020204" pitchFamily="34" charset="0"/>
            </a:rPr>
            <a:t>территория реализации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477363D3-9C5F-4AEF-ABE2-E0E4325D346D}" type="parTrans" cxnId="{F5FCFAC3-F5E6-43C1-8C63-7EB8B2658277}">
      <dgm:prSet/>
      <dgm:spPr/>
      <dgm:t>
        <a:bodyPr/>
        <a:lstStyle/>
        <a:p>
          <a:endParaRPr lang="ru-RU"/>
        </a:p>
      </dgm:t>
    </dgm:pt>
    <dgm:pt modelId="{F8F763BD-2249-49C3-A262-F6F6ED8815FE}" type="sibTrans" cxnId="{F5FCFAC3-F5E6-43C1-8C63-7EB8B2658277}">
      <dgm:prSet/>
      <dgm:spPr/>
      <dgm:t>
        <a:bodyPr/>
        <a:lstStyle/>
        <a:p>
          <a:endParaRPr lang="ru-RU"/>
        </a:p>
      </dgm:t>
    </dgm:pt>
    <dgm:pt modelId="{5D18916F-7E50-42FC-86C6-D33AAF4B0AB2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ru-RU" sz="2400" smtClean="0">
              <a:solidFill>
                <a:srgbClr val="C00000"/>
              </a:solidFill>
              <a:latin typeface="Franklin Gothic Medium" panose="020B0603020102020204" pitchFamily="34" charset="0"/>
            </a:rPr>
            <a:t>название практики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3FC2F7FD-8748-425B-8E02-A6AEE2CDAD3C}" type="parTrans" cxnId="{47F342C4-2945-48A4-B7B8-6C18DB224E02}">
      <dgm:prSet/>
      <dgm:spPr/>
      <dgm:t>
        <a:bodyPr/>
        <a:lstStyle/>
        <a:p>
          <a:endParaRPr lang="ru-RU"/>
        </a:p>
      </dgm:t>
    </dgm:pt>
    <dgm:pt modelId="{D8144A33-38CF-427F-8C8C-E06EFF06D107}" type="sibTrans" cxnId="{47F342C4-2945-48A4-B7B8-6C18DB224E02}">
      <dgm:prSet/>
      <dgm:spPr/>
      <dgm:t>
        <a:bodyPr/>
        <a:lstStyle/>
        <a:p>
          <a:endParaRPr lang="ru-RU"/>
        </a:p>
      </dgm:t>
    </dgm:pt>
    <dgm:pt modelId="{FDE45272-C653-4544-B2E6-E73D7F50F2C0}" type="pres">
      <dgm:prSet presAssocID="{59EC73A7-7A88-4585-BF5C-35C2434BD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60B683-A0CC-4FD2-9130-8E7927A28D11}" type="pres">
      <dgm:prSet presAssocID="{9AD613BD-CDFC-4D09-821B-BB14A4AF734D}" presName="parentText" presStyleLbl="node1" presStyleIdx="0" presStyleCnt="2" custScaleY="61577" custLinFactNeighborY="-96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5E730-0E9E-4811-B02F-23A5523EE82B}" type="pres">
      <dgm:prSet presAssocID="{9AD613BD-CDFC-4D09-821B-BB14A4AF734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CA8E3-3F38-4C08-B3B2-3DA140BC0770}" type="pres">
      <dgm:prSet presAssocID="{0E0261C5-101E-476E-B818-E146BA222691}" presName="parentText" presStyleLbl="node1" presStyleIdx="1" presStyleCnt="2" custScaleY="615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44D93-D850-4D8D-982C-2B2709BD884F}" type="pres">
      <dgm:prSet presAssocID="{0E0261C5-101E-476E-B818-E146BA222691}" presName="childText" presStyleLbl="revTx" presStyleIdx="1" presStyleCnt="2" custScaleY="38819" custLinFactNeighborY="10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C50F30-F9CB-4568-9F4A-3317450B41EB}" type="presOf" srcId="{5D18916F-7E50-42FC-86C6-D33AAF4B0AB2}" destId="{EE15E730-0E9E-4811-B02F-23A5523EE82B}" srcOrd="0" destOrd="0" presId="urn:microsoft.com/office/officeart/2005/8/layout/vList2"/>
    <dgm:cxn modelId="{ED88F570-DDB6-45ED-B335-2BD5C45D56EB}" type="presOf" srcId="{59EC73A7-7A88-4585-BF5C-35C2434BDE9A}" destId="{FDE45272-C653-4544-B2E6-E73D7F50F2C0}" srcOrd="0" destOrd="0" presId="urn:microsoft.com/office/officeart/2005/8/layout/vList2"/>
    <dgm:cxn modelId="{DE3AAD3C-A444-4128-9A1F-D05893211D1F}" srcId="{59EC73A7-7A88-4585-BF5C-35C2434BDE9A}" destId="{0E0261C5-101E-476E-B818-E146BA222691}" srcOrd="1" destOrd="0" parTransId="{5D8E2012-F1C2-438D-ADEB-F81C29F6BF68}" sibTransId="{D5D35829-144D-4889-A082-1A42A4E0B7A9}"/>
    <dgm:cxn modelId="{BBF2827A-4C28-4954-BFCF-30BE261E2032}" type="presOf" srcId="{9AD613BD-CDFC-4D09-821B-BB14A4AF734D}" destId="{7660B683-A0CC-4FD2-9130-8E7927A28D11}" srcOrd="0" destOrd="0" presId="urn:microsoft.com/office/officeart/2005/8/layout/vList2"/>
    <dgm:cxn modelId="{EA1ADBF7-551B-4383-8F40-131E57C284D6}" type="presOf" srcId="{93831291-3746-47B1-A25E-0BA9C8EE1ACE}" destId="{25B44D93-D850-4D8D-982C-2B2709BD884F}" srcOrd="0" destOrd="0" presId="urn:microsoft.com/office/officeart/2005/8/layout/vList2"/>
    <dgm:cxn modelId="{28F3FED3-090D-4C91-9252-06C84652973E}" srcId="{59EC73A7-7A88-4585-BF5C-35C2434BDE9A}" destId="{9AD613BD-CDFC-4D09-821B-BB14A4AF734D}" srcOrd="0" destOrd="0" parTransId="{2570E69F-03DF-4EC2-BE62-4F0D3F1ED802}" sibTransId="{0B21F301-6B0F-4DD5-AC3A-EB8A56979B68}"/>
    <dgm:cxn modelId="{DB932C68-D82E-43A3-AAF6-95DBABE661E2}" type="presOf" srcId="{0E0261C5-101E-476E-B818-E146BA222691}" destId="{5B0CA8E3-3F38-4C08-B3B2-3DA140BC0770}" srcOrd="0" destOrd="0" presId="urn:microsoft.com/office/officeart/2005/8/layout/vList2"/>
    <dgm:cxn modelId="{47F342C4-2945-48A4-B7B8-6C18DB224E02}" srcId="{9AD613BD-CDFC-4D09-821B-BB14A4AF734D}" destId="{5D18916F-7E50-42FC-86C6-D33AAF4B0AB2}" srcOrd="0" destOrd="0" parTransId="{3FC2F7FD-8748-425B-8E02-A6AEE2CDAD3C}" sibTransId="{D8144A33-38CF-427F-8C8C-E06EFF06D107}"/>
    <dgm:cxn modelId="{F5FCFAC3-F5E6-43C1-8C63-7EB8B2658277}" srcId="{0E0261C5-101E-476E-B818-E146BA222691}" destId="{93831291-3746-47B1-A25E-0BA9C8EE1ACE}" srcOrd="0" destOrd="0" parTransId="{477363D3-9C5F-4AEF-ABE2-E0E4325D346D}" sibTransId="{F8F763BD-2249-49C3-A262-F6F6ED8815FE}"/>
    <dgm:cxn modelId="{EF0C75EB-75FF-4237-AF1A-1649FDB4E397}" type="presParOf" srcId="{FDE45272-C653-4544-B2E6-E73D7F50F2C0}" destId="{7660B683-A0CC-4FD2-9130-8E7927A28D11}" srcOrd="0" destOrd="0" presId="urn:microsoft.com/office/officeart/2005/8/layout/vList2"/>
    <dgm:cxn modelId="{384553FE-6E0D-48EC-9B5D-1894A7BAF8F4}" type="presParOf" srcId="{FDE45272-C653-4544-B2E6-E73D7F50F2C0}" destId="{EE15E730-0E9E-4811-B02F-23A5523EE82B}" srcOrd="1" destOrd="0" presId="urn:microsoft.com/office/officeart/2005/8/layout/vList2"/>
    <dgm:cxn modelId="{55D71861-B732-405F-969B-9EF522CB0A44}" type="presParOf" srcId="{FDE45272-C653-4544-B2E6-E73D7F50F2C0}" destId="{5B0CA8E3-3F38-4C08-B3B2-3DA140BC0770}" srcOrd="2" destOrd="0" presId="urn:microsoft.com/office/officeart/2005/8/layout/vList2"/>
    <dgm:cxn modelId="{D525E09F-8DC9-40F4-A990-CC884E436F2A}" type="presParOf" srcId="{FDE45272-C653-4544-B2E6-E73D7F50F2C0}" destId="{25B44D93-D850-4D8D-982C-2B2709BD88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C73A7-7A88-4585-BF5C-35C2434BDE9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613BD-CDFC-4D09-821B-BB14A4AF734D}">
      <dgm:prSet phldrT="[Текст]" custT="1"/>
      <dgm:spPr>
        <a:solidFill>
          <a:srgbClr val="A7D3FF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Формирование положительного имиджа библиотеки среди молодежи как места проведения коллективного досуга</a:t>
          </a:r>
          <a:endParaRPr lang="ru-RU" sz="2400" u="none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570E69F-03DF-4EC2-BE62-4F0D3F1ED802}" type="parTrans" cxnId="{28F3FED3-090D-4C91-9252-06C84652973E}">
      <dgm:prSet/>
      <dgm:spPr/>
      <dgm:t>
        <a:bodyPr/>
        <a:lstStyle/>
        <a:p>
          <a:endParaRPr lang="ru-RU"/>
        </a:p>
      </dgm:t>
    </dgm:pt>
    <dgm:pt modelId="{0B21F301-6B0F-4DD5-AC3A-EB8A56979B68}" type="sibTrans" cxnId="{28F3FED3-090D-4C91-9252-06C84652973E}">
      <dgm:prSet/>
      <dgm:spPr/>
      <dgm:t>
        <a:bodyPr/>
        <a:lstStyle/>
        <a:p>
          <a:endParaRPr lang="ru-RU"/>
        </a:p>
      </dgm:t>
    </dgm:pt>
    <dgm:pt modelId="{0E0261C5-101E-476E-B818-E146BA222691}">
      <dgm:prSet phldrT="[Текст]" custT="1"/>
      <dgm:spPr>
        <a:solidFill>
          <a:srgbClr val="C5E2FF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Разработка темы, структуры игры в формате </a:t>
          </a:r>
          <a:r>
            <a:rPr lang="ru-RU" sz="24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.</a:t>
          </a:r>
          <a:endParaRPr lang="ru-RU" sz="24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Составление и оформление вопросов для проведения игры в онлайн-режиме и внутри </a:t>
          </a:r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библиотеки.</a:t>
          </a:r>
          <a:endParaRPr lang="ru-RU" sz="24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Поиск аудитории, реклама игры в социальных </a:t>
          </a:r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сетях.</a:t>
          </a:r>
          <a:endParaRPr lang="ru-RU" sz="24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Проведение </a:t>
          </a:r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игры.</a:t>
          </a:r>
          <a:endParaRPr lang="ru-RU" sz="24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Публикация в СМИ и социальных сетях по итогам игры.</a:t>
          </a:r>
          <a:endParaRPr lang="ru-RU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D8E2012-F1C2-438D-ADEB-F81C29F6BF68}" type="parTrans" cxnId="{DE3AAD3C-A444-4128-9A1F-D05893211D1F}">
      <dgm:prSet/>
      <dgm:spPr/>
      <dgm:t>
        <a:bodyPr/>
        <a:lstStyle/>
        <a:p>
          <a:endParaRPr lang="ru-RU"/>
        </a:p>
      </dgm:t>
    </dgm:pt>
    <dgm:pt modelId="{D5D35829-144D-4889-A082-1A42A4E0B7A9}" type="sibTrans" cxnId="{DE3AAD3C-A444-4128-9A1F-D05893211D1F}">
      <dgm:prSet/>
      <dgm:spPr/>
      <dgm:t>
        <a:bodyPr/>
        <a:lstStyle/>
        <a:p>
          <a:endParaRPr lang="ru-RU"/>
        </a:p>
      </dgm:t>
    </dgm:pt>
    <dgm:pt modelId="{93831291-3746-47B1-A25E-0BA9C8EE1ACE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задачи практики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477363D3-9C5F-4AEF-ABE2-E0E4325D346D}" type="parTrans" cxnId="{F5FCFAC3-F5E6-43C1-8C63-7EB8B2658277}">
      <dgm:prSet/>
      <dgm:spPr/>
      <dgm:t>
        <a:bodyPr/>
        <a:lstStyle/>
        <a:p>
          <a:endParaRPr lang="ru-RU"/>
        </a:p>
      </dgm:t>
    </dgm:pt>
    <dgm:pt modelId="{F8F763BD-2249-49C3-A262-F6F6ED8815FE}" type="sibTrans" cxnId="{F5FCFAC3-F5E6-43C1-8C63-7EB8B2658277}">
      <dgm:prSet/>
      <dgm:spPr/>
      <dgm:t>
        <a:bodyPr/>
        <a:lstStyle/>
        <a:p>
          <a:endParaRPr lang="ru-RU"/>
        </a:p>
      </dgm:t>
    </dgm:pt>
    <dgm:pt modelId="{5D18916F-7E50-42FC-86C6-D33AAF4B0AB2}">
      <dgm:prSet phldrT="[Текст]" custT="1"/>
      <dgm:spPr/>
      <dgm:t>
        <a:bodyPr lIns="0" tIns="0" rIns="0" bIns="0"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ru-RU" sz="24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цель практики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3FC2F7FD-8748-425B-8E02-A6AEE2CDAD3C}" type="parTrans" cxnId="{47F342C4-2945-48A4-B7B8-6C18DB224E02}">
      <dgm:prSet/>
      <dgm:spPr/>
      <dgm:t>
        <a:bodyPr/>
        <a:lstStyle/>
        <a:p>
          <a:endParaRPr lang="ru-RU"/>
        </a:p>
      </dgm:t>
    </dgm:pt>
    <dgm:pt modelId="{D8144A33-38CF-427F-8C8C-E06EFF06D107}" type="sibTrans" cxnId="{47F342C4-2945-48A4-B7B8-6C18DB224E02}">
      <dgm:prSet/>
      <dgm:spPr/>
      <dgm:t>
        <a:bodyPr/>
        <a:lstStyle/>
        <a:p>
          <a:endParaRPr lang="ru-RU"/>
        </a:p>
      </dgm:t>
    </dgm:pt>
    <dgm:pt modelId="{FDE45272-C653-4544-B2E6-E73D7F50F2C0}" type="pres">
      <dgm:prSet presAssocID="{59EC73A7-7A88-4585-BF5C-35C2434BD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60B683-A0CC-4FD2-9130-8E7927A28D11}" type="pres">
      <dgm:prSet presAssocID="{9AD613BD-CDFC-4D09-821B-BB14A4AF734D}" presName="parentText" presStyleLbl="node1" presStyleIdx="0" presStyleCnt="2" custScaleY="43445" custLinFactY="-93791" custLinFactNeighborX="-4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5E730-0E9E-4811-B02F-23A5523EE82B}" type="pres">
      <dgm:prSet presAssocID="{9AD613BD-CDFC-4D09-821B-BB14A4AF734D}" presName="childText" presStyleLbl="revTx" presStyleIdx="0" presStyleCnt="2" custScaleX="92333" custScaleY="44865" custLinFactNeighborX="196" custLinFactNeighborY="-6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CA8E3-3F38-4C08-B3B2-3DA140BC0770}" type="pres">
      <dgm:prSet presAssocID="{0E0261C5-101E-476E-B818-E146BA222691}" presName="parentText" presStyleLbl="node1" presStyleIdx="1" presStyleCnt="2" custScaleY="97683" custLinFactNeighborX="-422" custLinFactNeighborY="-2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44D93-D850-4D8D-982C-2B2709BD884F}" type="pres">
      <dgm:prSet presAssocID="{0E0261C5-101E-476E-B818-E146BA222691}" presName="childText" presStyleLbl="revTx" presStyleIdx="1" presStyleCnt="2" custScaleY="38819" custLinFactNeighborX="429" custLinFactNeighborY="4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02A03-1956-4CCA-A568-B2E2976EC0A0}" type="presOf" srcId="{0E0261C5-101E-476E-B818-E146BA222691}" destId="{5B0CA8E3-3F38-4C08-B3B2-3DA140BC0770}" srcOrd="0" destOrd="0" presId="urn:microsoft.com/office/officeart/2005/8/layout/vList2"/>
    <dgm:cxn modelId="{DE3AAD3C-A444-4128-9A1F-D05893211D1F}" srcId="{59EC73A7-7A88-4585-BF5C-35C2434BDE9A}" destId="{0E0261C5-101E-476E-B818-E146BA222691}" srcOrd="1" destOrd="0" parTransId="{5D8E2012-F1C2-438D-ADEB-F81C29F6BF68}" sibTransId="{D5D35829-144D-4889-A082-1A42A4E0B7A9}"/>
    <dgm:cxn modelId="{29B29D50-E91E-459C-BA60-CBD8D7E259FB}" type="presOf" srcId="{5D18916F-7E50-42FC-86C6-D33AAF4B0AB2}" destId="{EE15E730-0E9E-4811-B02F-23A5523EE82B}" srcOrd="0" destOrd="0" presId="urn:microsoft.com/office/officeart/2005/8/layout/vList2"/>
    <dgm:cxn modelId="{FFA339C8-5023-42D7-9D6E-D3DDAB04D96B}" type="presOf" srcId="{59EC73A7-7A88-4585-BF5C-35C2434BDE9A}" destId="{FDE45272-C653-4544-B2E6-E73D7F50F2C0}" srcOrd="0" destOrd="0" presId="urn:microsoft.com/office/officeart/2005/8/layout/vList2"/>
    <dgm:cxn modelId="{28F3FED3-090D-4C91-9252-06C84652973E}" srcId="{59EC73A7-7A88-4585-BF5C-35C2434BDE9A}" destId="{9AD613BD-CDFC-4D09-821B-BB14A4AF734D}" srcOrd="0" destOrd="0" parTransId="{2570E69F-03DF-4EC2-BE62-4F0D3F1ED802}" sibTransId="{0B21F301-6B0F-4DD5-AC3A-EB8A56979B68}"/>
    <dgm:cxn modelId="{343F90B4-3A9E-4E85-BB92-950740409773}" type="presOf" srcId="{93831291-3746-47B1-A25E-0BA9C8EE1ACE}" destId="{25B44D93-D850-4D8D-982C-2B2709BD884F}" srcOrd="0" destOrd="0" presId="urn:microsoft.com/office/officeart/2005/8/layout/vList2"/>
    <dgm:cxn modelId="{2901E67B-F318-4119-85F2-635AC43F57EC}" type="presOf" srcId="{9AD613BD-CDFC-4D09-821B-BB14A4AF734D}" destId="{7660B683-A0CC-4FD2-9130-8E7927A28D11}" srcOrd="0" destOrd="0" presId="urn:microsoft.com/office/officeart/2005/8/layout/vList2"/>
    <dgm:cxn modelId="{47F342C4-2945-48A4-B7B8-6C18DB224E02}" srcId="{9AD613BD-CDFC-4D09-821B-BB14A4AF734D}" destId="{5D18916F-7E50-42FC-86C6-D33AAF4B0AB2}" srcOrd="0" destOrd="0" parTransId="{3FC2F7FD-8748-425B-8E02-A6AEE2CDAD3C}" sibTransId="{D8144A33-38CF-427F-8C8C-E06EFF06D107}"/>
    <dgm:cxn modelId="{F5FCFAC3-F5E6-43C1-8C63-7EB8B2658277}" srcId="{0E0261C5-101E-476E-B818-E146BA222691}" destId="{93831291-3746-47B1-A25E-0BA9C8EE1ACE}" srcOrd="0" destOrd="0" parTransId="{477363D3-9C5F-4AEF-ABE2-E0E4325D346D}" sibTransId="{F8F763BD-2249-49C3-A262-F6F6ED8815FE}"/>
    <dgm:cxn modelId="{E867CA48-F88E-4015-9EA3-C243E6C0B13B}" type="presParOf" srcId="{FDE45272-C653-4544-B2E6-E73D7F50F2C0}" destId="{7660B683-A0CC-4FD2-9130-8E7927A28D11}" srcOrd="0" destOrd="0" presId="urn:microsoft.com/office/officeart/2005/8/layout/vList2"/>
    <dgm:cxn modelId="{DC2C0B5D-3F66-4111-9583-CE5D27645AD0}" type="presParOf" srcId="{FDE45272-C653-4544-B2E6-E73D7F50F2C0}" destId="{EE15E730-0E9E-4811-B02F-23A5523EE82B}" srcOrd="1" destOrd="0" presId="urn:microsoft.com/office/officeart/2005/8/layout/vList2"/>
    <dgm:cxn modelId="{55DED158-D8F5-4374-86E2-52BD7292E9EC}" type="presParOf" srcId="{FDE45272-C653-4544-B2E6-E73D7F50F2C0}" destId="{5B0CA8E3-3F38-4C08-B3B2-3DA140BC0770}" srcOrd="2" destOrd="0" presId="urn:microsoft.com/office/officeart/2005/8/layout/vList2"/>
    <dgm:cxn modelId="{E5B3739F-FC0F-45D7-8CB5-86C4A9724600}" type="presParOf" srcId="{FDE45272-C653-4544-B2E6-E73D7F50F2C0}" destId="{25B44D93-D850-4D8D-982C-2B2709BD88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EC73A7-7A88-4585-BF5C-35C2434BDE9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0261C5-101E-476E-B818-E146BA222691}">
      <dgm:prSet phldrT="[Текст]" custT="1"/>
      <dgm:spPr>
        <a:solidFill>
          <a:srgbClr val="C5E2FF"/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20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– интеллектуальная командная викторина. Суть мероприятия: игроки отвечают на вопросы, получая за ответы баллы. Кто набрал большее количество баллов, тот и выиграл. Вопросы рассчитаны на разный уровень знаний, но большей частью на логику, поэтому подходят всем. </a:t>
          </a:r>
        </a:p>
        <a:p>
          <a:pPr>
            <a:spcAft>
              <a:spcPct val="35000"/>
            </a:spcAft>
          </a:pP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Упор делается не только на шоу, развлечение, приятное времяпрепровождение, но и восприятие новых знаний: ведущий почти каждый вопрос дополняет определенными сведениями, почерпнутых из книг и периодических изданий на озвученную тему. </a:t>
          </a:r>
        </a:p>
        <a:p>
          <a:pPr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Все вопросы составлены и оформлены сотрудником библиотеки; </a:t>
          </a:r>
        </a:p>
        <a:p>
          <a:pPr>
            <a:spcAft>
              <a:spcPct val="35000"/>
            </a:spcAft>
          </a:pP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вся техника, необходимая для проведения игр, уже имелась в библиотеке, как и персонал, способный ее настроить и без заминок провести игру в онлайн и офлайн форматах. </a:t>
          </a:r>
        </a:p>
        <a:p>
          <a:pPr>
            <a:spcAft>
              <a:spcPct val="35000"/>
            </a:spcAft>
          </a:pP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Таким образом, библиотека предложила альтернативную форму популярной игры </a:t>
          </a:r>
          <a:r>
            <a:rPr lang="ru-RU" sz="20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Квиз</a:t>
          </a:r>
          <a:r>
            <a:rPr lang="ru-RU" sz="20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Плиз для всех желающих совершенно  бесплатно! </a:t>
          </a:r>
        </a:p>
      </dgm:t>
    </dgm:pt>
    <dgm:pt modelId="{5D8E2012-F1C2-438D-ADEB-F81C29F6BF68}" type="parTrans" cxnId="{DE3AAD3C-A444-4128-9A1F-D05893211D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5D35829-144D-4889-A082-1A42A4E0B7A9}" type="sibTrans" cxnId="{DE3AAD3C-A444-4128-9A1F-D05893211D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3831291-3746-47B1-A25E-0BA9C8EE1ACE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краткая суть практики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477363D3-9C5F-4AEF-ABE2-E0E4325D346D}" type="parTrans" cxnId="{F5FCFAC3-F5E6-43C1-8C63-7EB8B26582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8F763BD-2249-49C3-A262-F6F6ED8815FE}" type="sibTrans" cxnId="{F5FCFAC3-F5E6-43C1-8C63-7EB8B26582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E45272-C653-4544-B2E6-E73D7F50F2C0}" type="pres">
      <dgm:prSet presAssocID="{59EC73A7-7A88-4585-BF5C-35C2434BD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0CA8E3-3F38-4C08-B3B2-3DA140BC0770}" type="pres">
      <dgm:prSet presAssocID="{0E0261C5-101E-476E-B818-E146BA222691}" presName="parentText" presStyleLbl="node1" presStyleIdx="0" presStyleCnt="1" custScaleY="97683" custLinFactNeighborX="-422" custLinFactNeighborY="-2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44D93-D850-4D8D-982C-2B2709BD884F}" type="pres">
      <dgm:prSet presAssocID="{0E0261C5-101E-476E-B818-E146BA222691}" presName="childText" presStyleLbl="revTx" presStyleIdx="0" presStyleCnt="1" custScaleX="91490" custScaleY="38819" custLinFactNeighborX="429" custLinFactNeighborY="4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6F7FD0-6612-4B77-9CD0-1A88D59AA3F3}" type="presOf" srcId="{0E0261C5-101E-476E-B818-E146BA222691}" destId="{5B0CA8E3-3F38-4C08-B3B2-3DA140BC0770}" srcOrd="0" destOrd="0" presId="urn:microsoft.com/office/officeart/2005/8/layout/vList2"/>
    <dgm:cxn modelId="{31140CC2-B710-4CFF-8DE3-39999ED5848C}" type="presOf" srcId="{93831291-3746-47B1-A25E-0BA9C8EE1ACE}" destId="{25B44D93-D850-4D8D-982C-2B2709BD884F}" srcOrd="0" destOrd="0" presId="urn:microsoft.com/office/officeart/2005/8/layout/vList2"/>
    <dgm:cxn modelId="{EA693655-E980-4A8E-8510-87E45DD4C9D0}" type="presOf" srcId="{59EC73A7-7A88-4585-BF5C-35C2434BDE9A}" destId="{FDE45272-C653-4544-B2E6-E73D7F50F2C0}" srcOrd="0" destOrd="0" presId="urn:microsoft.com/office/officeart/2005/8/layout/vList2"/>
    <dgm:cxn modelId="{DE3AAD3C-A444-4128-9A1F-D05893211D1F}" srcId="{59EC73A7-7A88-4585-BF5C-35C2434BDE9A}" destId="{0E0261C5-101E-476E-B818-E146BA222691}" srcOrd="0" destOrd="0" parTransId="{5D8E2012-F1C2-438D-ADEB-F81C29F6BF68}" sibTransId="{D5D35829-144D-4889-A082-1A42A4E0B7A9}"/>
    <dgm:cxn modelId="{F5FCFAC3-F5E6-43C1-8C63-7EB8B2658277}" srcId="{0E0261C5-101E-476E-B818-E146BA222691}" destId="{93831291-3746-47B1-A25E-0BA9C8EE1ACE}" srcOrd="0" destOrd="0" parTransId="{477363D3-9C5F-4AEF-ABE2-E0E4325D346D}" sibTransId="{F8F763BD-2249-49C3-A262-F6F6ED8815FE}"/>
    <dgm:cxn modelId="{90952C53-3003-4194-89B7-E7DF917B30D2}" type="presParOf" srcId="{FDE45272-C653-4544-B2E6-E73D7F50F2C0}" destId="{5B0CA8E3-3F38-4C08-B3B2-3DA140BC0770}" srcOrd="0" destOrd="0" presId="urn:microsoft.com/office/officeart/2005/8/layout/vList2"/>
    <dgm:cxn modelId="{B9EAB031-6177-4D57-B14A-4BC656D6A13C}" type="presParOf" srcId="{FDE45272-C653-4544-B2E6-E73D7F50F2C0}" destId="{25B44D93-D850-4D8D-982C-2B2709BD884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EC73A7-7A88-4585-BF5C-35C2434BDE9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0261C5-101E-476E-B818-E146BA222691}">
      <dgm:prSet phldrT="[Текст]" custT="1"/>
      <dgm:spPr>
        <a:solidFill>
          <a:srgbClr val="C5E2FF"/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1. Планируется увеличить охват населения города интеллектуальной игрой </a:t>
          </a:r>
          <a:r>
            <a:rPr lang="ru-RU" sz="2200" b="0" i="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;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2. Организовать и провести межрегиональную онлайн-игру на платформе ZOOM;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3. Разработать игры актуальной тематики, в частности, полноценную игру, полностью состоящую из вопросов краеведческой направленности;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4. Провести серию </a:t>
          </a:r>
          <a:r>
            <a:rPr lang="ru-RU" sz="2200" b="0" i="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БиблиоКвизов</a:t>
          </a:r>
          <a:r>
            <a:rPr lang="ru-RU" sz="2200" b="0" i="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со студентами первого курса Балаковского инженерно-технологического института, филиала НИЯУ МИФИ.</a:t>
          </a:r>
          <a:endParaRPr lang="ru-RU" sz="2200" dirty="0" smtClean="0">
            <a:solidFill>
              <a:schemeClr val="tx1"/>
            </a:solidFill>
            <a:latin typeface="Franklin Gothic Medium" panose="020B0603020102020204" pitchFamily="34" charset="0"/>
            <a:cs typeface="Arial" panose="020B0604020202020204" pitchFamily="34" charset="0"/>
          </a:endParaRPr>
        </a:p>
      </dgm:t>
    </dgm:pt>
    <dgm:pt modelId="{5D8E2012-F1C2-438D-ADEB-F81C29F6BF68}" type="parTrans" cxnId="{DE3AAD3C-A444-4128-9A1F-D05893211D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5D35829-144D-4889-A082-1A42A4E0B7A9}" type="sibTrans" cxnId="{DE3AAD3C-A444-4128-9A1F-D05893211D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3831291-3746-47B1-A25E-0BA9C8EE1ACE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перспективы развития практики</a:t>
          </a:r>
          <a:endParaRPr lang="ru-RU" sz="2400" dirty="0">
            <a:solidFill>
              <a:srgbClr val="C00000"/>
            </a:solidFill>
            <a:latin typeface="Franklin Gothic Medium" panose="020B0603020102020204" pitchFamily="34" charset="0"/>
          </a:endParaRPr>
        </a:p>
      </dgm:t>
    </dgm:pt>
    <dgm:pt modelId="{477363D3-9C5F-4AEF-ABE2-E0E4325D346D}" type="parTrans" cxnId="{F5FCFAC3-F5E6-43C1-8C63-7EB8B26582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8F763BD-2249-49C3-A262-F6F6ED8815FE}" type="sibTrans" cxnId="{F5FCFAC3-F5E6-43C1-8C63-7EB8B26582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E45272-C653-4544-B2E6-E73D7F50F2C0}" type="pres">
      <dgm:prSet presAssocID="{59EC73A7-7A88-4585-BF5C-35C2434BD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0CA8E3-3F38-4C08-B3B2-3DA140BC0770}" type="pres">
      <dgm:prSet presAssocID="{0E0261C5-101E-476E-B818-E146BA222691}" presName="parentText" presStyleLbl="node1" presStyleIdx="0" presStyleCnt="1" custScaleY="97683" custLinFactNeighborX="-422" custLinFactNeighborY="-2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44D93-D850-4D8D-982C-2B2709BD884F}" type="pres">
      <dgm:prSet presAssocID="{0E0261C5-101E-476E-B818-E146BA222691}" presName="childText" presStyleLbl="revTx" presStyleIdx="0" presStyleCnt="1" custScaleX="91490" custScaleY="38819" custLinFactNeighborX="429" custLinFactNeighborY="4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EBCA18-4C2D-46E0-91BA-160410FA78FC}" type="presOf" srcId="{93831291-3746-47B1-A25E-0BA9C8EE1ACE}" destId="{25B44D93-D850-4D8D-982C-2B2709BD884F}" srcOrd="0" destOrd="0" presId="urn:microsoft.com/office/officeart/2005/8/layout/vList2"/>
    <dgm:cxn modelId="{6A261E80-E4EB-4281-860E-3CED0C4BF4CA}" type="presOf" srcId="{59EC73A7-7A88-4585-BF5C-35C2434BDE9A}" destId="{FDE45272-C653-4544-B2E6-E73D7F50F2C0}" srcOrd="0" destOrd="0" presId="urn:microsoft.com/office/officeart/2005/8/layout/vList2"/>
    <dgm:cxn modelId="{3DC2DFD2-C4E7-4C12-B12E-BB7D6BAE2705}" type="presOf" srcId="{0E0261C5-101E-476E-B818-E146BA222691}" destId="{5B0CA8E3-3F38-4C08-B3B2-3DA140BC0770}" srcOrd="0" destOrd="0" presId="urn:microsoft.com/office/officeart/2005/8/layout/vList2"/>
    <dgm:cxn modelId="{DE3AAD3C-A444-4128-9A1F-D05893211D1F}" srcId="{59EC73A7-7A88-4585-BF5C-35C2434BDE9A}" destId="{0E0261C5-101E-476E-B818-E146BA222691}" srcOrd="0" destOrd="0" parTransId="{5D8E2012-F1C2-438D-ADEB-F81C29F6BF68}" sibTransId="{D5D35829-144D-4889-A082-1A42A4E0B7A9}"/>
    <dgm:cxn modelId="{F5FCFAC3-F5E6-43C1-8C63-7EB8B2658277}" srcId="{0E0261C5-101E-476E-B818-E146BA222691}" destId="{93831291-3746-47B1-A25E-0BA9C8EE1ACE}" srcOrd="0" destOrd="0" parTransId="{477363D3-9C5F-4AEF-ABE2-E0E4325D346D}" sibTransId="{F8F763BD-2249-49C3-A262-F6F6ED8815FE}"/>
    <dgm:cxn modelId="{FCD6E6BA-A3EA-4F94-86FE-8981EAEFC502}" type="presParOf" srcId="{FDE45272-C653-4544-B2E6-E73D7F50F2C0}" destId="{5B0CA8E3-3F38-4C08-B3B2-3DA140BC0770}" srcOrd="0" destOrd="0" presId="urn:microsoft.com/office/officeart/2005/8/layout/vList2"/>
    <dgm:cxn modelId="{2C87F15C-111E-4D54-B1DB-7E31C7E2935C}" type="presParOf" srcId="{FDE45272-C653-4544-B2E6-E73D7F50F2C0}" destId="{25B44D93-D850-4D8D-982C-2B2709BD884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0B683-A0CC-4FD2-9130-8E7927A28D11}">
      <dsp:nvSpPr>
        <dsp:cNvPr id="0" name=""/>
        <dsp:cNvSpPr/>
      </dsp:nvSpPr>
      <dsp:spPr>
        <a:xfrm>
          <a:off x="0" y="432046"/>
          <a:ext cx="8136904" cy="749268"/>
        </a:xfrm>
        <a:prstGeom prst="roundRect">
          <a:avLst/>
        </a:prstGeom>
        <a:solidFill>
          <a:srgbClr val="99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none" kern="1200" smtClean="0">
              <a:solidFill>
                <a:schemeClr val="tx1"/>
              </a:solidFill>
              <a:latin typeface="Franklin Gothic Medium" panose="020B0603020102020204" pitchFamily="34" charset="0"/>
            </a:rPr>
            <a:t>Командная интеллектуальная игра – БиблиоКвиз</a:t>
          </a:r>
          <a:endParaRPr lang="ru-RU" sz="2800" u="none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6576" y="468622"/>
        <a:ext cx="8063752" cy="676116"/>
      </dsp:txXfrm>
    </dsp:sp>
    <dsp:sp modelId="{EE15E730-0E9E-4811-B02F-23A5523EE82B}">
      <dsp:nvSpPr>
        <dsp:cNvPr id="0" name=""/>
        <dsp:cNvSpPr/>
      </dsp:nvSpPr>
      <dsp:spPr>
        <a:xfrm>
          <a:off x="0" y="1284876"/>
          <a:ext cx="8136904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smtClean="0">
              <a:solidFill>
                <a:srgbClr val="C00000"/>
              </a:solidFill>
              <a:latin typeface="Franklin Gothic Medium" panose="020B0603020102020204" pitchFamily="34" charset="0"/>
            </a:rPr>
            <a:t>название практики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0" y="1284876"/>
        <a:ext cx="8136904" cy="1076400"/>
      </dsp:txXfrm>
    </dsp:sp>
    <dsp:sp modelId="{5B0CA8E3-3F38-4C08-B3B2-3DA140BC0770}">
      <dsp:nvSpPr>
        <dsp:cNvPr id="0" name=""/>
        <dsp:cNvSpPr/>
      </dsp:nvSpPr>
      <dsp:spPr>
        <a:xfrm>
          <a:off x="0" y="2361276"/>
          <a:ext cx="8136904" cy="749268"/>
        </a:xfrm>
        <a:prstGeom prst="roundRect">
          <a:avLst/>
        </a:prstGeom>
        <a:solidFill>
          <a:srgbClr val="C5E2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solidFill>
                <a:schemeClr val="tx1"/>
              </a:solidFill>
              <a:latin typeface="Franklin Gothic Medium" panose="020B0603020102020204" pitchFamily="34" charset="0"/>
            </a:rPr>
            <a:t>г. Балаково, Саратовская область</a:t>
          </a:r>
          <a:endParaRPr lang="ru-RU" sz="28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6576" y="2397852"/>
        <a:ext cx="8063752" cy="676116"/>
      </dsp:txXfrm>
    </dsp:sp>
    <dsp:sp modelId="{25B44D93-D850-4D8D-982C-2B2709BD884F}">
      <dsp:nvSpPr>
        <dsp:cNvPr id="0" name=""/>
        <dsp:cNvSpPr/>
      </dsp:nvSpPr>
      <dsp:spPr>
        <a:xfrm>
          <a:off x="0" y="3240365"/>
          <a:ext cx="8136904" cy="417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smtClean="0">
              <a:solidFill>
                <a:srgbClr val="C00000"/>
              </a:solidFill>
              <a:latin typeface="Franklin Gothic Medium" panose="020B0603020102020204" pitchFamily="34" charset="0"/>
            </a:rPr>
            <a:t>территория реализации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0" y="3240365"/>
        <a:ext cx="8136904" cy="417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0B683-A0CC-4FD2-9130-8E7927A28D11}">
      <dsp:nvSpPr>
        <dsp:cNvPr id="0" name=""/>
        <dsp:cNvSpPr/>
      </dsp:nvSpPr>
      <dsp:spPr>
        <a:xfrm>
          <a:off x="0" y="0"/>
          <a:ext cx="8461276" cy="1236201"/>
        </a:xfrm>
        <a:prstGeom prst="roundRect">
          <a:avLst/>
        </a:prstGeom>
        <a:solidFill>
          <a:srgbClr val="A7D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Формирование положительного имиджа библиотеки среди молодежи как места проведения коллективного досуга</a:t>
          </a:r>
          <a:endParaRPr lang="ru-RU" sz="2400" u="none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60346" y="60346"/>
        <a:ext cx="8340584" cy="1115509"/>
      </dsp:txXfrm>
    </dsp:sp>
    <dsp:sp modelId="{EE15E730-0E9E-4811-B02F-23A5523EE82B}">
      <dsp:nvSpPr>
        <dsp:cNvPr id="0" name=""/>
        <dsp:cNvSpPr/>
      </dsp:nvSpPr>
      <dsp:spPr>
        <a:xfrm>
          <a:off x="340947" y="1424347"/>
          <a:ext cx="7812549" cy="47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цель практики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340947" y="1424347"/>
        <a:ext cx="7812549" cy="475497"/>
      </dsp:txXfrm>
    </dsp:sp>
    <dsp:sp modelId="{5B0CA8E3-3F38-4C08-B3B2-3DA140BC0770}">
      <dsp:nvSpPr>
        <dsp:cNvPr id="0" name=""/>
        <dsp:cNvSpPr/>
      </dsp:nvSpPr>
      <dsp:spPr>
        <a:xfrm>
          <a:off x="0" y="2072410"/>
          <a:ext cx="8461276" cy="2779511"/>
        </a:xfrm>
        <a:prstGeom prst="roundRect">
          <a:avLst/>
        </a:prstGeom>
        <a:solidFill>
          <a:srgbClr val="C5E2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Разработка темы, структуры игры в формате </a:t>
          </a:r>
          <a:r>
            <a:rPr lang="ru-RU" sz="2400" kern="12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.</a:t>
          </a:r>
          <a:endParaRPr lang="ru-RU" sz="2400" kern="12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Составление и оформление вопросов для проведения игры в онлайн-режиме и внутри </a:t>
          </a: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библиотеки.</a:t>
          </a:r>
          <a:endParaRPr lang="ru-RU" sz="2400" kern="12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Поиск аудитории, реклама игры в социальных </a:t>
          </a: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сетях.</a:t>
          </a:r>
          <a:endParaRPr lang="ru-RU" sz="2400" kern="12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Проведение </a:t>
          </a: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игры.</a:t>
          </a:r>
          <a:endParaRPr lang="ru-RU" sz="2400" kern="1200" dirty="0" smtClean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Публикация в СМИ и социальных сетях по итогам игры.</a:t>
          </a:r>
          <a:endParaRPr lang="ru-RU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135685" y="2208095"/>
        <a:ext cx="8189906" cy="2508141"/>
      </dsp:txXfrm>
    </dsp:sp>
    <dsp:sp modelId="{25B44D93-D850-4D8D-982C-2B2709BD884F}">
      <dsp:nvSpPr>
        <dsp:cNvPr id="0" name=""/>
        <dsp:cNvSpPr/>
      </dsp:nvSpPr>
      <dsp:spPr>
        <a:xfrm>
          <a:off x="0" y="4995939"/>
          <a:ext cx="8461276" cy="41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64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задачи практики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0" y="4995939"/>
        <a:ext cx="8461276" cy="411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CA8E3-3F38-4C08-B3B2-3DA140BC0770}">
      <dsp:nvSpPr>
        <dsp:cNvPr id="0" name=""/>
        <dsp:cNvSpPr/>
      </dsp:nvSpPr>
      <dsp:spPr>
        <a:xfrm>
          <a:off x="0" y="46241"/>
          <a:ext cx="8712968" cy="5120152"/>
        </a:xfrm>
        <a:prstGeom prst="roundRect">
          <a:avLst/>
        </a:prstGeom>
        <a:solidFill>
          <a:srgbClr val="C5E2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– интеллектуальная командная викторина. Суть мероприятия: игроки отвечают на вопросы, получая за ответы баллы. Кто набрал большее количество баллов, тот и выиграл. Вопросы рассчитаны на разный уровень знаний, но большей частью на логику, поэтому подходят всем.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Упор делается не только на шоу, развлечение, приятное времяпрепровождение, но и восприятие новых знаний: ведущий почти каждый вопрос дополняет определенными сведениями, почерпнутых из книг и периодических изданий на озвученную тему.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Все вопросы составлены и оформлены сотрудником библиотеки;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вся техника, необходимая для проведения игр, уже имелась в библиотеке, как и персонал, способный ее настроить и без заминок провести игру в онлайн и офлайн форматах.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Таким образом, библиотека предложила альтернативную форму популярной игры </a:t>
          </a:r>
          <a:r>
            <a:rPr lang="ru-RU" sz="2000" kern="12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Квиз</a:t>
          </a:r>
          <a:r>
            <a:rPr lang="ru-RU" sz="200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Плиз для всех желающих совершенно  бесплатно! </a:t>
          </a:r>
        </a:p>
      </dsp:txBody>
      <dsp:txXfrm>
        <a:off x="249945" y="296186"/>
        <a:ext cx="8213078" cy="4620262"/>
      </dsp:txXfrm>
    </dsp:sp>
    <dsp:sp modelId="{25B44D93-D850-4D8D-982C-2B2709BD884F}">
      <dsp:nvSpPr>
        <dsp:cNvPr id="0" name=""/>
        <dsp:cNvSpPr/>
      </dsp:nvSpPr>
      <dsp:spPr>
        <a:xfrm>
          <a:off x="408115" y="5261026"/>
          <a:ext cx="7971494" cy="41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63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краткая суть практики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408115" y="5261026"/>
        <a:ext cx="7971494" cy="411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CA8E3-3F38-4C08-B3B2-3DA140BC0770}">
      <dsp:nvSpPr>
        <dsp:cNvPr id="0" name=""/>
        <dsp:cNvSpPr/>
      </dsp:nvSpPr>
      <dsp:spPr>
        <a:xfrm>
          <a:off x="0" y="667973"/>
          <a:ext cx="8712968" cy="3876686"/>
        </a:xfrm>
        <a:prstGeom prst="roundRect">
          <a:avLst/>
        </a:prstGeom>
        <a:solidFill>
          <a:srgbClr val="C5E2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1. Планируется увеличить охват населения города интеллектуальной игрой </a:t>
          </a:r>
          <a:r>
            <a:rPr lang="ru-RU" sz="2200" b="0" i="0" kern="12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</a:t>
          </a: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;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2. Организовать и провести межрегиональную онлайн-игру на платформе ZOOM;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3. Разработать игры актуальной тематики, в частности, полноценную игру, полностью состоящую из вопросов краеведческой направленности;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4. Провести серию </a:t>
          </a:r>
          <a:r>
            <a:rPr lang="ru-RU" sz="2200" b="0" i="0" kern="1200" dirty="0" err="1" smtClean="0">
              <a:solidFill>
                <a:schemeClr val="tx1"/>
              </a:solidFill>
              <a:latin typeface="Franklin Gothic Medium" panose="020B0603020102020204" pitchFamily="34" charset="0"/>
            </a:rPr>
            <a:t>БиблиоКвизов</a:t>
          </a:r>
          <a:r>
            <a:rPr lang="ru-RU" sz="2200" b="0" i="0" kern="1200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 со студентами первого курса Балаковского инженерно-технологического института, филиала НИЯУ МИФИ.</a:t>
          </a:r>
          <a:endParaRPr lang="ru-RU" sz="2200" kern="1200" dirty="0" smtClean="0">
            <a:solidFill>
              <a:schemeClr val="tx1"/>
            </a:solidFill>
            <a:latin typeface="Franklin Gothic Medium" panose="020B0603020102020204" pitchFamily="34" charset="0"/>
            <a:cs typeface="Arial" panose="020B0604020202020204" pitchFamily="34" charset="0"/>
          </a:endParaRPr>
        </a:p>
      </dsp:txBody>
      <dsp:txXfrm>
        <a:off x="189244" y="857217"/>
        <a:ext cx="8334480" cy="3498198"/>
      </dsp:txXfrm>
    </dsp:sp>
    <dsp:sp modelId="{25B44D93-D850-4D8D-982C-2B2709BD884F}">
      <dsp:nvSpPr>
        <dsp:cNvPr id="0" name=""/>
        <dsp:cNvSpPr/>
      </dsp:nvSpPr>
      <dsp:spPr>
        <a:xfrm>
          <a:off x="408115" y="4735976"/>
          <a:ext cx="7971494" cy="41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63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solidFill>
                <a:srgbClr val="C00000"/>
              </a:solidFill>
              <a:latin typeface="Franklin Gothic Medium" panose="020B0603020102020204" pitchFamily="34" charset="0"/>
            </a:rPr>
            <a:t>перспективы развития практики</a:t>
          </a:r>
          <a:endParaRPr lang="ru-RU" sz="2400" kern="1200" dirty="0">
            <a:solidFill>
              <a:srgbClr val="C00000"/>
            </a:solidFill>
            <a:latin typeface="Franklin Gothic Medium" panose="020B0603020102020204" pitchFamily="34" charset="0"/>
          </a:endParaRPr>
        </a:p>
      </dsp:txBody>
      <dsp:txXfrm>
        <a:off x="408115" y="4735976"/>
        <a:ext cx="7971494" cy="411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2636912"/>
            <a:ext cx="6336704" cy="1440160"/>
          </a:xfrm>
        </p:spPr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95736" y="292102"/>
            <a:ext cx="6840760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195736" y="1556792"/>
            <a:ext cx="684076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92102"/>
            <a:ext cx="6840760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556792"/>
            <a:ext cx="684076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98636"/>
            <a:ext cx="72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ctr">
              <a:spcAft>
                <a:spcPts val="0"/>
              </a:spcAft>
            </a:pPr>
            <a:r>
              <a:rPr lang="ru-RU" sz="22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ctr">
              <a:spcAft>
                <a:spcPts val="0"/>
              </a:spcAft>
            </a:pPr>
            <a:r>
              <a:rPr lang="ru-RU" sz="22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2200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ctr">
              <a:spcAft>
                <a:spcPts val="0"/>
              </a:spcAft>
            </a:pPr>
            <a:r>
              <a:rPr lang="ru-RU" sz="22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2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2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56992"/>
            <a:ext cx="83174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лучших муниципальных практик и инициатив                                        социально-экономического развития </a:t>
            </a: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образованиях 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территориях присутствия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Госкорпорации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»                                                                                             в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243628"/>
            <a:ext cx="181676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98910125"/>
              </p:ext>
            </p:extLst>
          </p:nvPr>
        </p:nvGraphicFramePr>
        <p:xfrm>
          <a:off x="395536" y="155679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9192855"/>
              </p:ext>
            </p:extLst>
          </p:nvPr>
        </p:nvGraphicFramePr>
        <p:xfrm>
          <a:off x="359196" y="1185554"/>
          <a:ext cx="8461276" cy="567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4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47468924"/>
              </p:ext>
            </p:extLst>
          </p:nvPr>
        </p:nvGraphicFramePr>
        <p:xfrm>
          <a:off x="251520" y="1111660"/>
          <a:ext cx="8712968" cy="567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9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40692"/>
              </p:ext>
            </p:extLst>
          </p:nvPr>
        </p:nvGraphicFramePr>
        <p:xfrm>
          <a:off x="179512" y="1706529"/>
          <a:ext cx="8640960" cy="42532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4056"/>
                <a:gridCol w="4680520"/>
                <a:gridCol w="2016224"/>
                <a:gridCol w="1440160"/>
              </a:tblGrid>
              <a:tr h="382323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единица</a:t>
                      </a:r>
                      <a:r>
                        <a:rPr lang="ru-RU" sz="2000" b="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измерения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</a:t>
                      </a:r>
                      <a:r>
                        <a:rPr lang="ru-RU" sz="2000" b="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последний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marL="0" marR="698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весь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</a:t>
                      </a:r>
                    </a:p>
                    <a:p>
                      <a:pPr marL="0" marR="698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</a:tr>
              <a:tr h="2574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игр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4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Привлечено волонтеров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</a:tr>
              <a:tr h="35560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проведения онлайн-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квиза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платформе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121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Организован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междугородний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БиблиоКвиз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между командами школьников из г. Балаково и г. Москва.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F"/>
                    </a:solidFill>
                  </a:tcPr>
                </a:tc>
              </a:tr>
              <a:tr h="53341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Обучено методике и правилам проведения игры школьных библиотекарей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0171" y="6140870"/>
            <a:ext cx="3709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• достигнутые </a:t>
            </a:r>
            <a:r>
              <a:rPr lang="ru-RU" sz="2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5870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771800" y="1399339"/>
            <a:ext cx="633670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Стройкина</a:t>
            </a:r>
            <a:r>
              <a:rPr lang="ru-RU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 Анастасия Владимировна</a:t>
            </a:r>
            <a:r>
              <a:rPr lang="ru-RU" dirty="0">
                <a:latin typeface="Franklin Gothic Medium" panose="020B06030201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Franklin Gothic Medium" panose="020B0603020102020204" pitchFamily="34" charset="0"/>
                <a:cs typeface="Arial" panose="020B0604020202020204" pitchFamily="34" charset="0"/>
              </a:rPr>
              <a:t>ведущий </a:t>
            </a:r>
            <a:r>
              <a:rPr lang="ru-RU" dirty="0">
                <a:latin typeface="Franklin Gothic Medium" panose="020B0603020102020204" pitchFamily="34" charset="0"/>
                <a:cs typeface="Arial" panose="020B0604020202020204" pitchFamily="34" charset="0"/>
              </a:rPr>
              <a:t>библиотекарь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Franklin Gothic Medium" panose="020B0603020102020204" pitchFamily="34" charset="0"/>
                <a:cs typeface="Arial" panose="020B0604020202020204" pitchFamily="34" charset="0"/>
              </a:rPr>
              <a:t>Общий стаж работы – 32 года, библиотечный стаж – 17 лет</a:t>
            </a:r>
            <a:r>
              <a:rPr lang="ru-RU" sz="1600" dirty="0" smtClean="0">
                <a:latin typeface="Franklin Gothic Medium" panose="020B06030201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2018г. – Почетная грамота отдела по культуре администрации Балаковского муниципального района.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2020г. – Благодарность главы Балаковского муниципального района за добросовестный труд, профессиональное мастерство.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2021г.- победитель районного конкурса «</a:t>
            </a:r>
            <a:r>
              <a:rPr lang="ru-RU" sz="1600">
                <a:latin typeface="Franklin Gothic Medium" panose="020B0603020102020204" pitchFamily="34" charset="0"/>
              </a:rPr>
              <a:t>Космическая </a:t>
            </a:r>
            <a:r>
              <a:rPr lang="ru-RU" sz="1600" smtClean="0">
                <a:latin typeface="Franklin Gothic Medium" panose="020B0603020102020204" pitchFamily="34" charset="0"/>
              </a:rPr>
              <a:t>слава </a:t>
            </a:r>
            <a:r>
              <a:rPr lang="ru-RU" sz="1600" dirty="0">
                <a:latin typeface="Franklin Gothic Medium" panose="020B0603020102020204" pitchFamily="34" charset="0"/>
              </a:rPr>
              <a:t>земли саратовской», посвященного 60-летию первого полета человека в космос.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2021г.– повышение квалификации в ФГБОУ ВО «Краснодарский государственный институт культуры» по дополнительной образовательной программе повышения квалификации «Бренд-менеджмент и медиа-маркетинг в </a:t>
            </a:r>
            <a:r>
              <a:rPr lang="ru-RU" sz="1600" dirty="0" smtClean="0">
                <a:latin typeface="Franklin Gothic Medium" panose="020B0603020102020204" pitchFamily="34" charset="0"/>
              </a:rPr>
              <a:t>современной библиотеке» </a:t>
            </a:r>
            <a:r>
              <a:rPr lang="ru-RU" sz="1600" dirty="0">
                <a:latin typeface="Franklin Gothic Medium" panose="020B0603020102020204" pitchFamily="34" charset="0"/>
              </a:rPr>
              <a:t>в рамках Национального проекта «Культура</a:t>
            </a:r>
            <a:r>
              <a:rPr lang="ru-RU" sz="1600" dirty="0" smtClean="0">
                <a:latin typeface="Franklin Gothic Medium" panose="020B0603020102020204" pitchFamily="34" charset="0"/>
              </a:rPr>
              <a:t>». </a:t>
            </a:r>
            <a:endParaRPr lang="ru-RU" sz="16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714" y="4375074"/>
            <a:ext cx="2799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•лидер практики</a:t>
            </a:r>
            <a:endParaRPr lang="ru-RU" sz="2400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0116">
            <a:off x="243137" y="1509517"/>
            <a:ext cx="2341067" cy="2755631"/>
          </a:xfrm>
          <a:prstGeom prst="rect">
            <a:avLst/>
          </a:prstGeom>
        </p:spPr>
      </p:pic>
      <p:sp>
        <p:nvSpPr>
          <p:cNvPr id="13" name="Дуга 12"/>
          <p:cNvSpPr/>
          <p:nvPr/>
        </p:nvSpPr>
        <p:spPr>
          <a:xfrm rot="19609315">
            <a:off x="2223842" y="966935"/>
            <a:ext cx="2182140" cy="2057475"/>
          </a:xfrm>
          <a:prstGeom prst="arc">
            <a:avLst>
              <a:gd name="adj1" fmla="val 15036416"/>
              <a:gd name="adj2" fmla="val 47245"/>
            </a:avLst>
          </a:prstGeom>
          <a:ln w="28575">
            <a:solidFill>
              <a:schemeClr val="tx1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514016"/>
            <a:ext cx="8455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Franklin Gothic Medium" panose="020B0603020102020204" pitchFamily="34" charset="0"/>
              </a:rPr>
              <a:t>Является автором статей для СМИ и книг </a:t>
            </a:r>
            <a:r>
              <a:rPr lang="ru-RU" sz="1600" dirty="0">
                <a:latin typeface="Franklin Gothic Medium" panose="020B0603020102020204" pitchFamily="34" charset="0"/>
              </a:rPr>
              <a:t>краеведческого </a:t>
            </a:r>
            <a:r>
              <a:rPr lang="ru-RU" sz="1600" dirty="0" smtClean="0">
                <a:latin typeface="Franklin Gothic Medium" panose="020B0603020102020204" pitchFamily="34" charset="0"/>
              </a:rPr>
              <a:t>содержания; проводит массовые мероприятия, мастер-классы. Обладает навыками создания </a:t>
            </a:r>
            <a:r>
              <a:rPr lang="ru-RU" sz="1600" dirty="0">
                <a:latin typeface="Franklin Gothic Medium" panose="020B0603020102020204" pitchFamily="34" charset="0"/>
              </a:rPr>
              <a:t>видеороликов (в том числе документального фильма краеведческой направленности), создания интеллектуальных игр и т.д. </a:t>
            </a:r>
            <a:endParaRPr lang="ru-RU" sz="16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79845417"/>
              </p:ext>
            </p:extLst>
          </p:nvPr>
        </p:nvGraphicFramePr>
        <p:xfrm>
          <a:off x="251520" y="1111660"/>
          <a:ext cx="8712968" cy="567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9951" y="46163"/>
            <a:ext cx="4974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Муниципальное автономное учреждение культуры </a:t>
            </a: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Межпоселенческая центральная библиотека </a:t>
            </a:r>
            <a:endParaRPr lang="ru-RU" sz="1600" dirty="0" smtClean="0">
              <a:solidFill>
                <a:srgbClr val="C0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38430" algn="r"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Балаковского </a:t>
            </a:r>
            <a:r>
              <a:rPr lang="ru-RU" sz="1600" dirty="0">
                <a:solidFill>
                  <a:srgbClr val="C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района»</a:t>
            </a:r>
            <a:endParaRPr lang="ru-RU" sz="1600" dirty="0">
              <a:solidFill>
                <a:srgbClr val="C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" y="116632"/>
            <a:ext cx="1368152" cy="7299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03648" y="260648"/>
            <a:ext cx="2736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03648" y="525690"/>
            <a:ext cx="3024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764704"/>
            <a:ext cx="3312000" cy="0"/>
          </a:xfrm>
          <a:prstGeom prst="line">
            <a:avLst/>
          </a:prstGeom>
          <a:ln w="12700">
            <a:solidFill>
              <a:srgbClr val="4B6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1" t="4200" r="4891" b="34901"/>
          <a:stretch/>
        </p:blipFill>
        <p:spPr>
          <a:xfrm>
            <a:off x="107504" y="1009048"/>
            <a:ext cx="2016224" cy="55686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39" y="2576914"/>
            <a:ext cx="3255617" cy="2452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1035785"/>
            <a:ext cx="2915816" cy="2175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130" y="4383030"/>
            <a:ext cx="2915816" cy="2194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011580"/>
            <a:ext cx="2843808" cy="2132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279" y="4450484"/>
            <a:ext cx="2843808" cy="21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7b8b88d334047e6d8ac6579c9a8ea416e38b9b"/>
</p:tagLst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606</Words>
  <Application>Microsoft Office PowerPoint</Application>
  <PresentationFormat>Экран (4:3)</PresentationFormat>
  <Paragraphs>88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Franklin Gothic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Трехмерный белый узор</dc:title>
  <dc:creator>obstinate</dc:creator>
  <dc:description>Шаблон презентации с сайта https://presentation-creation.ru/</dc:description>
  <cp:lastModifiedBy>Сотрудник</cp:lastModifiedBy>
  <cp:revision>834</cp:revision>
  <dcterms:created xsi:type="dcterms:W3CDTF">2018-02-25T09:09:03Z</dcterms:created>
  <dcterms:modified xsi:type="dcterms:W3CDTF">2021-07-15T05:20:21Z</dcterms:modified>
</cp:coreProperties>
</file>